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64" r:id="rId3"/>
    <p:sldId id="271" r:id="rId4"/>
    <p:sldId id="272" r:id="rId5"/>
    <p:sldId id="273" r:id="rId6"/>
    <p:sldId id="274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1EBBBCC-DAD2-459C-BE2E-F6DE35CF9A28}" styleName="Style foncé 2 - Accentuation 3/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90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9F239-1981-49CA-A716-F45D431AF328}" type="datetimeFigureOut">
              <a:rPr lang="fr-CA" smtClean="0"/>
              <a:t>2020-12-02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DF10C7-AC47-41EB-8C84-8CB7AF7E5BE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62350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F10C7-AC47-41EB-8C84-8CB7AF7E5BE2}" type="slidenum">
              <a:rPr lang="fr-CA" smtClean="0"/>
              <a:t>2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32369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F10C7-AC47-41EB-8C84-8CB7AF7E5BE2}" type="slidenum">
              <a:rPr lang="fr-CA" smtClean="0"/>
              <a:t>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345061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F10C7-AC47-41EB-8C84-8CB7AF7E5BE2}" type="slidenum">
              <a:rPr lang="fr-CA" smtClean="0"/>
              <a:t>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948023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F10C7-AC47-41EB-8C84-8CB7AF7E5BE2}" type="slidenum">
              <a:rPr lang="fr-CA" smtClean="0"/>
              <a:t>5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377521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F10C7-AC47-41EB-8C84-8CB7AF7E5BE2}" type="slidenum">
              <a:rPr lang="fr-CA" smtClean="0"/>
              <a:t>6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85401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7C491-6C65-4038-90C9-8045E0475D97}" type="datetime1">
              <a:rPr lang="fr-CA" smtClean="0"/>
              <a:t>2020-12-02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smtClean="0"/>
              <a:t>GESTION DU RISQUE / BID-AGRI.COM</a:t>
            </a: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F3FD0-513D-49A1-8D5A-2366605F1D5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31611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7AC55-D3BB-4AD6-8CB1-276704960286}" type="datetime1">
              <a:rPr lang="fr-CA" smtClean="0"/>
              <a:t>2020-12-02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smtClean="0"/>
              <a:t>GESTION DU RISQUE / BID-AGRI.COM</a:t>
            </a: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F3FD0-513D-49A1-8D5A-2366605F1D5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93792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4DED6-7CF3-489C-B24E-F14589C04761}" type="datetime1">
              <a:rPr lang="fr-CA" smtClean="0"/>
              <a:t>2020-12-02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smtClean="0"/>
              <a:t>GESTION DU RISQUE / BID-AGRI.COM</a:t>
            </a: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F3FD0-513D-49A1-8D5A-2366605F1D5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32020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0056F-4C8B-475F-A39D-2A8D2458EC7A}" type="datetime1">
              <a:rPr lang="fr-CA" smtClean="0"/>
              <a:t>2020-12-02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smtClean="0"/>
              <a:t>GESTION DU RISQUE / BID-AGRI.COM</a:t>
            </a: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F3FD0-513D-49A1-8D5A-2366605F1D5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44364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45319-2737-4072-BCA8-AFFA5D64E0BD}" type="datetime1">
              <a:rPr lang="fr-CA" smtClean="0"/>
              <a:t>2020-12-02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smtClean="0"/>
              <a:t>GESTION DU RISQUE / BID-AGRI.COM</a:t>
            </a: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F3FD0-513D-49A1-8D5A-2366605F1D5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3928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F7345-3A39-45CB-BA4A-4B8EAAF58379}" type="datetime1">
              <a:rPr lang="fr-CA" smtClean="0"/>
              <a:t>2020-12-02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smtClean="0"/>
              <a:t>GESTION DU RISQUE / BID-AGRI.COM</a:t>
            </a:r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F3FD0-513D-49A1-8D5A-2366605F1D5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31236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7A92C-B0A7-409D-A648-DEF73665F2B5}" type="datetime1">
              <a:rPr lang="fr-CA" smtClean="0"/>
              <a:t>2020-12-02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smtClean="0"/>
              <a:t>GESTION DU RISQUE / BID-AGRI.COM</a:t>
            </a:r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F3FD0-513D-49A1-8D5A-2366605F1D5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61663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700D4-FEDA-468B-AE3B-0F3E9E9A6ED1}" type="datetime1">
              <a:rPr lang="fr-CA" smtClean="0"/>
              <a:t>2020-12-02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smtClean="0"/>
              <a:t>GESTION DU RISQUE / BID-AGRI.COM</a:t>
            </a:r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F3FD0-513D-49A1-8D5A-2366605F1D5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7162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CF744-E39A-45F4-B7CC-B4C4326B1123}" type="datetime1">
              <a:rPr lang="fr-CA" smtClean="0"/>
              <a:t>2020-12-02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smtClean="0"/>
              <a:t>GESTION DU RISQUE / BID-AGRI.COM</a:t>
            </a:r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F3FD0-513D-49A1-8D5A-2366605F1D5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7055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3531B-688A-4A5B-BF3C-CDD7EA8D2ECC}" type="datetime1">
              <a:rPr lang="fr-CA" smtClean="0"/>
              <a:t>2020-12-02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smtClean="0"/>
              <a:t>GESTION DU RISQUE / BID-AGRI.COM</a:t>
            </a:r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F3FD0-513D-49A1-8D5A-2366605F1D5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33630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6F3C8-719C-4E27-818C-0A30EC3F18CC}" type="datetime1">
              <a:rPr lang="fr-CA" smtClean="0"/>
              <a:t>2020-12-02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 smtClean="0"/>
              <a:t>GESTION DU RISQUE / BID-AGRI.COM</a:t>
            </a:r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F3FD0-513D-49A1-8D5A-2366605F1D5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92735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B7B0A-6C03-4229-82E5-BF83544B8A6B}" type="datetime1">
              <a:rPr lang="fr-CA" smtClean="0"/>
              <a:t>2020-12-02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CA" smtClean="0"/>
              <a:t>GESTION DU RISQUE / BID-AGRI.COM</a:t>
            </a: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F3FD0-513D-49A1-8D5A-2366605F1D5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48118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  <a14:imgEffect>
                      <a14:brightnessContrast bright="-20000"/>
                    </a14:imgEffect>
                  </a14:imgLayer>
                </a14:imgProps>
              </a:ext>
            </a:extLst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 title="Arrière-plan sombre semi-transparent">
            <a:extLst>
              <a:ext uri="{FF2B5EF4-FFF2-40B4-BE49-F238E27FC236}">
                <a16:creationId xmlns="" xmlns:a16="http://schemas.microsoft.com/office/drawing/2014/main" id="{E93CFE69-79B0-440B-949E-DA17AD834A10}"/>
              </a:ext>
            </a:extLst>
          </p:cNvPr>
          <p:cNvSpPr/>
          <p:nvPr/>
        </p:nvSpPr>
        <p:spPr>
          <a:xfrm>
            <a:off x="1425155" y="0"/>
            <a:ext cx="3979575" cy="6858000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/>
          </a:p>
        </p:txBody>
      </p:sp>
      <p:sp>
        <p:nvSpPr>
          <p:cNvPr id="6" name="Titre 1">
            <a:extLst>
              <a:ext uri="{FF2B5EF4-FFF2-40B4-BE49-F238E27FC236}">
                <a16:creationId xmlns="" xmlns:a16="http://schemas.microsoft.com/office/drawing/2014/main" id="{8468F2B1-EF8F-4772-ADA1-4195B20EBA74}"/>
              </a:ext>
            </a:extLst>
          </p:cNvPr>
          <p:cNvSpPr txBox="1">
            <a:spLocks/>
          </p:cNvSpPr>
          <p:nvPr/>
        </p:nvSpPr>
        <p:spPr bwMode="gray">
          <a:xfrm>
            <a:off x="1638382" y="319982"/>
            <a:ext cx="3571782" cy="23876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3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-30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Black"/>
                <a:ea typeface="+mj-ea"/>
                <a:cs typeface="+mj-cs"/>
              </a:rPr>
              <a:t/>
            </a:r>
            <a:br>
              <a:rPr kumimoji="0" lang="fr-FR" sz="3200" b="0" i="0" u="none" strike="noStrike" kern="1200" cap="none" spc="-30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Black"/>
                <a:ea typeface="+mj-ea"/>
                <a:cs typeface="+mj-cs"/>
              </a:rPr>
            </a:br>
            <a:r>
              <a:rPr kumimoji="0" lang="fr-FR" b="0" i="0" u="none" strike="noStrike" kern="1200" cap="none" spc="-30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Black"/>
              </a:rPr>
              <a:t>Entre </a:t>
            </a:r>
            <a:r>
              <a:rPr lang="fr-FR" dirty="0" smtClean="0">
                <a:solidFill>
                  <a:sysClr val="window" lastClr="FFFFFF"/>
                </a:solidFill>
                <a:latin typeface="Arial Black"/>
              </a:rPr>
              <a:t>les lignes</a:t>
            </a:r>
            <a:r>
              <a:rPr kumimoji="0" lang="fr-FR" sz="3200" b="0" i="0" u="none" strike="noStrike" kern="1200" cap="none" spc="-30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Black"/>
                <a:ea typeface="+mj-ea"/>
                <a:cs typeface="+mj-cs"/>
              </a:rPr>
              <a:t/>
            </a:r>
            <a:br>
              <a:rPr kumimoji="0" lang="fr-FR" sz="3200" b="0" i="0" u="none" strike="noStrike" kern="1200" cap="none" spc="-30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Black"/>
                <a:ea typeface="+mj-ea"/>
                <a:cs typeface="+mj-cs"/>
              </a:rPr>
            </a:br>
            <a:r>
              <a:rPr kumimoji="0" lang="fr-FR" sz="3200" b="0" i="0" u="none" strike="noStrike" kern="1200" cap="none" spc="-30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Black"/>
                <a:ea typeface="+mj-ea"/>
                <a:cs typeface="+mj-cs"/>
              </a:rPr>
              <a:t>Maïs</a:t>
            </a:r>
            <a:endParaRPr kumimoji="0" lang="fr-FR" sz="3200" b="0" i="0" u="none" strike="noStrike" kern="1200" cap="none" spc="-30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 Black"/>
              <a:ea typeface="+mj-ea"/>
              <a:cs typeface="+mj-cs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="" xmlns:a16="http://schemas.microsoft.com/office/drawing/2014/main" id="{565124A8-7554-4DB8-896F-F9946B9CF1F9}"/>
              </a:ext>
            </a:extLst>
          </p:cNvPr>
          <p:cNvSpPr txBox="1">
            <a:spLocks/>
          </p:cNvSpPr>
          <p:nvPr/>
        </p:nvSpPr>
        <p:spPr bwMode="gray">
          <a:xfrm>
            <a:off x="1638381" y="2992168"/>
            <a:ext cx="3571782" cy="149424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5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 smtClean="0"/>
              <a:t>Deux éléments du côté de la demande qui ont le potentiel de changer la tendance actuelle</a:t>
            </a:r>
            <a:endParaRPr lang="fr-FR" sz="2000" dirty="0" smtClean="0"/>
          </a:p>
        </p:txBody>
      </p:sp>
      <p:sp>
        <p:nvSpPr>
          <p:cNvPr id="9" name="Sous-titre 2">
            <a:extLst>
              <a:ext uri="{FF2B5EF4-FFF2-40B4-BE49-F238E27FC236}">
                <a16:creationId xmlns="" xmlns:a16="http://schemas.microsoft.com/office/drawing/2014/main" id="{565124A8-7554-4DB8-896F-F9946B9CF1F9}"/>
              </a:ext>
            </a:extLst>
          </p:cNvPr>
          <p:cNvSpPr txBox="1">
            <a:spLocks/>
          </p:cNvSpPr>
          <p:nvPr/>
        </p:nvSpPr>
        <p:spPr bwMode="gray">
          <a:xfrm>
            <a:off x="1638381" y="5069046"/>
            <a:ext cx="3571782" cy="149424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50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500"/>
              </a:spcAft>
              <a:buClr>
                <a:srgbClr val="00B0F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 smtClean="0">
                <a:solidFill>
                  <a:sysClr val="window" lastClr="FFFFFF"/>
                </a:solidFill>
                <a:latin typeface="Tahoma"/>
              </a:rPr>
              <a:t>2 </a:t>
            </a:r>
            <a:r>
              <a:rPr lang="fr-FR" dirty="0" err="1" smtClean="0">
                <a:solidFill>
                  <a:sysClr val="window" lastClr="FFFFFF"/>
                </a:solidFill>
                <a:latin typeface="Tahoma"/>
              </a:rPr>
              <a:t>Décem</a:t>
            </a:r>
            <a:r>
              <a:rPr kumimoji="0" lang="fr-FR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bre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 </a:t>
            </a: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2020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500"/>
              </a:spcAft>
              <a:buClr>
                <a:srgbClr val="00B0F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Réalisé par </a:t>
            </a:r>
            <a:r>
              <a:rPr kumimoji="0" lang="fr-FR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uLnTx/>
                <a:uFillTx/>
                <a:latin typeface="Tahoma"/>
                <a:ea typeface="+mn-ea"/>
                <a:cs typeface="+mn-cs"/>
              </a:rPr>
              <a:t>Eric Fournier</a:t>
            </a: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, agr.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>
                <a:srgbClr val="00B0F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sz="1600" dirty="0" smtClean="0">
                <a:solidFill>
                  <a:sysClr val="window" lastClr="FFFFFF"/>
                </a:solidFill>
                <a:latin typeface="Tahoma"/>
              </a:rPr>
              <a:t>Conseiller en gestion du risque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11" name="Connecteur droit 10"/>
          <p:cNvCxnSpPr/>
          <p:nvPr/>
        </p:nvCxnSpPr>
        <p:spPr>
          <a:xfrm>
            <a:off x="1638381" y="2808514"/>
            <a:ext cx="3571782" cy="18662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1638381" y="4768400"/>
            <a:ext cx="3571782" cy="18662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43" b="17969"/>
          <a:stretch/>
        </p:blipFill>
        <p:spPr>
          <a:xfrm>
            <a:off x="1996458" y="468752"/>
            <a:ext cx="2836967" cy="1045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859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8483"/>
          </a:xfrm>
        </p:spPr>
        <p:txBody>
          <a:bodyPr>
            <a:normAutofit/>
          </a:bodyPr>
          <a:lstStyle/>
          <a:p>
            <a:r>
              <a:rPr lang="fr-CA" sz="36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Demande maïs américain</a:t>
            </a:r>
            <a:endParaRPr lang="fr-CA" sz="3600" b="1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12192000" cy="365125"/>
          </a:xfrm>
          <a:solidFill>
            <a:schemeClr val="accent1">
              <a:lumMod val="50000"/>
            </a:schemeClr>
          </a:solidFill>
        </p:spPr>
        <p:txBody>
          <a:bodyPr/>
          <a:lstStyle/>
          <a:p>
            <a:endParaRPr lang="fr-C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8" name="Connecteur droit 7"/>
          <p:cNvCxnSpPr/>
          <p:nvPr/>
        </p:nvCxnSpPr>
        <p:spPr>
          <a:xfrm>
            <a:off x="838200" y="1195646"/>
            <a:ext cx="10515599" cy="18662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43" b="17969"/>
          <a:stretch/>
        </p:blipFill>
        <p:spPr>
          <a:xfrm>
            <a:off x="10659439" y="5981322"/>
            <a:ext cx="1388719" cy="511551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1343608"/>
            <a:ext cx="6252982" cy="4637714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7183390" y="1678154"/>
            <a:ext cx="4669993" cy="627066"/>
          </a:xfrm>
          <a:prstGeom prst="wedgeRectCallout">
            <a:avLst>
              <a:gd name="adj1" fmla="val -73589"/>
              <a:gd name="adj2" fmla="val 295344"/>
            </a:avLst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Production éthanol 5.05 milliards de bu</a:t>
            </a:r>
          </a:p>
          <a:p>
            <a:pPr algn="ctr"/>
            <a:r>
              <a:rPr lang="fr-CA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hausse de 4% sur un an</a:t>
            </a:r>
            <a:endParaRPr lang="fr-CA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6281812" y="6570934"/>
            <a:ext cx="16281812" cy="209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287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8483"/>
          </a:xfrm>
        </p:spPr>
        <p:txBody>
          <a:bodyPr>
            <a:normAutofit/>
          </a:bodyPr>
          <a:lstStyle/>
          <a:p>
            <a:r>
              <a:rPr lang="fr-CA" sz="36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Production américaine d’éthanol</a:t>
            </a:r>
            <a:endParaRPr lang="fr-CA" sz="3600" b="1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12192000" cy="365125"/>
          </a:xfrm>
          <a:solidFill>
            <a:schemeClr val="accent1">
              <a:lumMod val="50000"/>
            </a:schemeClr>
          </a:solidFill>
        </p:spPr>
        <p:txBody>
          <a:bodyPr/>
          <a:lstStyle/>
          <a:p>
            <a:endParaRPr lang="fr-C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8" name="Connecteur droit 7"/>
          <p:cNvCxnSpPr/>
          <p:nvPr/>
        </p:nvCxnSpPr>
        <p:spPr>
          <a:xfrm>
            <a:off x="838200" y="1195646"/>
            <a:ext cx="10515599" cy="18662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43" b="17969"/>
          <a:stretch/>
        </p:blipFill>
        <p:spPr>
          <a:xfrm>
            <a:off x="10659439" y="5981322"/>
            <a:ext cx="1388719" cy="511551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6281812" y="6570934"/>
            <a:ext cx="16281812" cy="20900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200" y="1343608"/>
            <a:ext cx="10515599" cy="4637712"/>
          </a:xfrm>
          <a:prstGeom prst="rect">
            <a:avLst/>
          </a:prstGeom>
        </p:spPr>
      </p:pic>
      <p:sp>
        <p:nvSpPr>
          <p:cNvPr id="11" name="Organigramme : Processus 10"/>
          <p:cNvSpPr/>
          <p:nvPr/>
        </p:nvSpPr>
        <p:spPr>
          <a:xfrm>
            <a:off x="8046720" y="2174129"/>
            <a:ext cx="1901512" cy="1309735"/>
          </a:xfrm>
          <a:prstGeom prst="flowChartProcess">
            <a:avLst/>
          </a:prstGeom>
          <a:solidFill>
            <a:schemeClr val="accent4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2" name="ZoneTexte 11"/>
          <p:cNvSpPr txBox="1"/>
          <p:nvPr/>
        </p:nvSpPr>
        <p:spPr>
          <a:xfrm>
            <a:off x="8624748" y="2237008"/>
            <a:ext cx="745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-6%</a:t>
            </a:r>
            <a:endParaRPr lang="fr-CA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3005327" y="2174129"/>
            <a:ext cx="6181344" cy="24006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CA" sz="2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peu de mathématique</a:t>
            </a:r>
          </a:p>
          <a:p>
            <a:r>
              <a:rPr lang="fr-CA" dirty="0" smtClean="0">
                <a:solidFill>
                  <a:schemeClr val="accent1">
                    <a:lumMod val="50000"/>
                  </a:schemeClr>
                </a:solidFill>
              </a:rPr>
              <a:t>Utilisation maïs 2019-20 – </a:t>
            </a:r>
            <a:r>
              <a:rPr lang="fr-CA" b="1" dirty="0" smtClean="0">
                <a:solidFill>
                  <a:schemeClr val="accent1">
                    <a:lumMod val="50000"/>
                  </a:schemeClr>
                </a:solidFill>
              </a:rPr>
              <a:t>4.852</a:t>
            </a:r>
            <a:r>
              <a:rPr lang="fr-CA" dirty="0" smtClean="0">
                <a:solidFill>
                  <a:schemeClr val="accent1">
                    <a:lumMod val="50000"/>
                  </a:schemeClr>
                </a:solidFill>
              </a:rPr>
              <a:t> milliards de bu</a:t>
            </a:r>
          </a:p>
          <a:p>
            <a:r>
              <a:rPr lang="fr-CA" dirty="0" smtClean="0">
                <a:solidFill>
                  <a:schemeClr val="accent1">
                    <a:lumMod val="50000"/>
                  </a:schemeClr>
                </a:solidFill>
              </a:rPr>
              <a:t>Utilisation mensuelle moyenne de </a:t>
            </a:r>
            <a:r>
              <a:rPr lang="fr-CA" b="1" dirty="0" smtClean="0">
                <a:solidFill>
                  <a:schemeClr val="accent1">
                    <a:lumMod val="50000"/>
                  </a:schemeClr>
                </a:solidFill>
              </a:rPr>
              <a:t>404.4 </a:t>
            </a:r>
            <a:r>
              <a:rPr lang="fr-CA" dirty="0" smtClean="0">
                <a:solidFill>
                  <a:schemeClr val="accent1">
                    <a:lumMod val="50000"/>
                  </a:schemeClr>
                </a:solidFill>
              </a:rPr>
              <a:t>millions de bu</a:t>
            </a:r>
          </a:p>
          <a:p>
            <a:r>
              <a:rPr lang="fr-CA" dirty="0" smtClean="0">
                <a:solidFill>
                  <a:schemeClr val="accent1">
                    <a:lumMod val="50000"/>
                  </a:schemeClr>
                </a:solidFill>
              </a:rPr>
              <a:t>Cible d’utilisation cette année – </a:t>
            </a:r>
            <a:r>
              <a:rPr lang="fr-CA" b="1" dirty="0" smtClean="0">
                <a:solidFill>
                  <a:schemeClr val="accent1">
                    <a:lumMod val="50000"/>
                  </a:schemeClr>
                </a:solidFill>
              </a:rPr>
              <a:t>5.05</a:t>
            </a:r>
            <a:r>
              <a:rPr lang="fr-CA" dirty="0" smtClean="0">
                <a:solidFill>
                  <a:schemeClr val="accent1">
                    <a:lumMod val="50000"/>
                  </a:schemeClr>
                </a:solidFill>
              </a:rPr>
              <a:t> milliards de bu</a:t>
            </a:r>
          </a:p>
          <a:p>
            <a:r>
              <a:rPr lang="fr-CA" dirty="0" smtClean="0">
                <a:solidFill>
                  <a:schemeClr val="accent1">
                    <a:lumMod val="50000"/>
                  </a:schemeClr>
                </a:solidFill>
              </a:rPr>
              <a:t>Après 2 mois utilisation de </a:t>
            </a:r>
            <a:r>
              <a:rPr lang="fr-CA" b="1" dirty="0" smtClean="0">
                <a:solidFill>
                  <a:schemeClr val="accent1">
                    <a:lumMod val="50000"/>
                  </a:schemeClr>
                </a:solidFill>
              </a:rPr>
              <a:t>834.2</a:t>
            </a:r>
            <a:r>
              <a:rPr lang="fr-CA" dirty="0" smtClean="0">
                <a:solidFill>
                  <a:schemeClr val="accent1">
                    <a:lumMod val="50000"/>
                  </a:schemeClr>
                </a:solidFill>
              </a:rPr>
              <a:t> millions de bu</a:t>
            </a:r>
          </a:p>
          <a:p>
            <a:r>
              <a:rPr lang="fr-CA" dirty="0" smtClean="0">
                <a:solidFill>
                  <a:schemeClr val="accent1">
                    <a:lumMod val="50000"/>
                  </a:schemeClr>
                </a:solidFill>
              </a:rPr>
              <a:t>Manque 4.216 milliards de bu pour toucher la cible</a:t>
            </a:r>
          </a:p>
          <a:p>
            <a:r>
              <a:rPr lang="fr-CA" dirty="0" smtClean="0">
                <a:solidFill>
                  <a:schemeClr val="accent1">
                    <a:lumMod val="50000"/>
                  </a:schemeClr>
                </a:solidFill>
              </a:rPr>
              <a:t>Utilisation mensuelle moyenne de </a:t>
            </a:r>
            <a:r>
              <a:rPr lang="fr-CA" b="1" dirty="0" smtClean="0">
                <a:solidFill>
                  <a:schemeClr val="accent1">
                    <a:lumMod val="50000"/>
                  </a:schemeClr>
                </a:solidFill>
              </a:rPr>
              <a:t>421.6</a:t>
            </a:r>
            <a:r>
              <a:rPr lang="fr-CA" dirty="0" smtClean="0">
                <a:solidFill>
                  <a:schemeClr val="accent1">
                    <a:lumMod val="50000"/>
                  </a:schemeClr>
                </a:solidFill>
              </a:rPr>
              <a:t> millions de bu</a:t>
            </a:r>
          </a:p>
          <a:p>
            <a:r>
              <a:rPr lang="fr-CA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Actuellement le retard est de 1.1% sur un an</a:t>
            </a:r>
          </a:p>
        </p:txBody>
      </p:sp>
    </p:spTree>
    <p:extLst>
      <p:ext uri="{BB962C8B-B14F-4D97-AF65-F5344CB8AC3E}">
        <p14:creationId xmlns:p14="http://schemas.microsoft.com/office/powerpoint/2010/main" val="3104591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8483"/>
          </a:xfrm>
        </p:spPr>
        <p:txBody>
          <a:bodyPr>
            <a:normAutofit/>
          </a:bodyPr>
          <a:lstStyle/>
          <a:p>
            <a:r>
              <a:rPr lang="fr-CA" sz="36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Demande maïs américain</a:t>
            </a:r>
            <a:endParaRPr lang="fr-CA" sz="3600" b="1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12192000" cy="365125"/>
          </a:xfrm>
          <a:solidFill>
            <a:schemeClr val="accent1">
              <a:lumMod val="50000"/>
            </a:schemeClr>
          </a:solidFill>
        </p:spPr>
        <p:txBody>
          <a:bodyPr/>
          <a:lstStyle/>
          <a:p>
            <a:endParaRPr lang="fr-C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8" name="Connecteur droit 7"/>
          <p:cNvCxnSpPr/>
          <p:nvPr/>
        </p:nvCxnSpPr>
        <p:spPr>
          <a:xfrm>
            <a:off x="838200" y="1195646"/>
            <a:ext cx="10515599" cy="18662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43" b="17969"/>
          <a:stretch/>
        </p:blipFill>
        <p:spPr>
          <a:xfrm>
            <a:off x="10659439" y="5981322"/>
            <a:ext cx="1388719" cy="511551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1343608"/>
            <a:ext cx="6252982" cy="4637714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7183390" y="3605504"/>
            <a:ext cx="4864768" cy="774907"/>
          </a:xfrm>
          <a:prstGeom prst="wedgeRectCallout">
            <a:avLst>
              <a:gd name="adj1" fmla="val -67568"/>
              <a:gd name="adj2" fmla="val 18008"/>
            </a:avLst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Exportations Records </a:t>
            </a:r>
            <a:r>
              <a:rPr lang="fr-CA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prévu à 2,65 milliards de bu</a:t>
            </a:r>
          </a:p>
          <a:p>
            <a:pPr algn="ctr"/>
            <a:r>
              <a:rPr lang="fr-CA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hausse de 49% sur un an</a:t>
            </a:r>
            <a:endParaRPr lang="fr-CA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183390" y="1678154"/>
            <a:ext cx="4669993" cy="627066"/>
          </a:xfrm>
          <a:prstGeom prst="wedgeRectCallout">
            <a:avLst>
              <a:gd name="adj1" fmla="val -73589"/>
              <a:gd name="adj2" fmla="val 295344"/>
            </a:avLst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Production éthanol 5.05 milliards de bu</a:t>
            </a:r>
          </a:p>
          <a:p>
            <a:pPr algn="ctr"/>
            <a:r>
              <a:rPr lang="fr-CA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hausse de 4% sur un an</a:t>
            </a:r>
            <a:endParaRPr lang="fr-CA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6281812" y="6570934"/>
            <a:ext cx="16281812" cy="209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42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8483"/>
          </a:xfrm>
        </p:spPr>
        <p:txBody>
          <a:bodyPr>
            <a:normAutofit/>
          </a:bodyPr>
          <a:lstStyle/>
          <a:p>
            <a:r>
              <a:rPr lang="fr-CA" sz="36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Exportations maïs américain</a:t>
            </a:r>
            <a:endParaRPr lang="fr-CA" sz="3600" b="1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12192000" cy="365125"/>
          </a:xfrm>
          <a:solidFill>
            <a:schemeClr val="accent1">
              <a:lumMod val="50000"/>
            </a:schemeClr>
          </a:solidFill>
        </p:spPr>
        <p:txBody>
          <a:bodyPr/>
          <a:lstStyle/>
          <a:p>
            <a:endParaRPr lang="fr-C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8" name="Connecteur droit 7"/>
          <p:cNvCxnSpPr/>
          <p:nvPr/>
        </p:nvCxnSpPr>
        <p:spPr>
          <a:xfrm>
            <a:off x="838200" y="1195646"/>
            <a:ext cx="10515599" cy="18662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43" b="17969"/>
          <a:stretch/>
        </p:blipFill>
        <p:spPr>
          <a:xfrm>
            <a:off x="10659439" y="5981322"/>
            <a:ext cx="1388719" cy="511551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6281812" y="6570934"/>
            <a:ext cx="16281812" cy="20900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75816" y="1489244"/>
            <a:ext cx="8817864" cy="4492078"/>
          </a:xfrm>
          <a:prstGeom prst="rect">
            <a:avLst/>
          </a:prstGeom>
        </p:spPr>
      </p:pic>
      <p:sp>
        <p:nvSpPr>
          <p:cNvPr id="14" name="Rectangle à coins arrondis 13"/>
          <p:cNvSpPr/>
          <p:nvPr/>
        </p:nvSpPr>
        <p:spPr>
          <a:xfrm>
            <a:off x="5016422" y="4595688"/>
            <a:ext cx="4416552" cy="548640"/>
          </a:xfrm>
          <a:prstGeom prst="wedgeRoundRectCallout">
            <a:avLst>
              <a:gd name="adj1" fmla="val 59401"/>
              <a:gd name="adj2" fmla="val -99167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Cible record USDA 67.3 millions de tonnes</a:t>
            </a:r>
            <a:endParaRPr lang="fr-CA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956303" y="3338040"/>
            <a:ext cx="5340096" cy="982712"/>
          </a:xfrm>
          <a:prstGeom prst="wedgeRoundRectCallout">
            <a:avLst>
              <a:gd name="adj1" fmla="val -70302"/>
              <a:gd name="adj2" fmla="val 23779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Ventes réalisées totalisent 36.7 millions de tonnes</a:t>
            </a:r>
          </a:p>
          <a:p>
            <a:pPr algn="ctr"/>
            <a:r>
              <a:rPr lang="fr-CA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Reste 30.6 millions de tonnes à vendre</a:t>
            </a:r>
          </a:p>
          <a:p>
            <a:pPr algn="ctr"/>
            <a:r>
              <a:rPr lang="fr-CA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Donc 765 000 tonnes par semaine en moyenne</a:t>
            </a:r>
            <a:endParaRPr lang="fr-CA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383022" y="1363804"/>
            <a:ext cx="6873241" cy="1699299"/>
          </a:xfrm>
          <a:prstGeom prst="wedgeRoundRectCallout">
            <a:avLst>
              <a:gd name="adj1" fmla="val -73030"/>
              <a:gd name="adj2" fmla="val -7823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Exportations jusqu’à maintenant 9.3 millions de tonnes</a:t>
            </a:r>
          </a:p>
          <a:p>
            <a:pPr algn="ctr"/>
            <a:r>
              <a:rPr lang="fr-CA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Reste 27.4 millions de tonnes à livrer sur les ventes déjà réalisées</a:t>
            </a:r>
          </a:p>
          <a:p>
            <a:pPr algn="ctr"/>
            <a:r>
              <a:rPr lang="fr-CA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Donc en moyenne 685 000 tonnes par semaine</a:t>
            </a:r>
          </a:p>
          <a:p>
            <a:pPr algn="ctr"/>
            <a:r>
              <a:rPr lang="fr-CA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combinant ce volume à celui des ventes à réalisé</a:t>
            </a:r>
          </a:p>
          <a:p>
            <a:pPr algn="ctr"/>
            <a:r>
              <a:rPr lang="fr-CA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exportations hebdomadaires devront totalisées</a:t>
            </a:r>
          </a:p>
          <a:p>
            <a:pPr algn="ctr"/>
            <a:r>
              <a:rPr lang="fr-CA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1.45 millions de tonnes </a:t>
            </a:r>
            <a:r>
              <a:rPr lang="fr-CA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d’ici le mois d’août 2021</a:t>
            </a:r>
            <a:endParaRPr lang="fr-CA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1" name="Image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8199" y="1343609"/>
            <a:ext cx="10515600" cy="4637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357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8483"/>
          </a:xfrm>
        </p:spPr>
        <p:txBody>
          <a:bodyPr>
            <a:normAutofit/>
          </a:bodyPr>
          <a:lstStyle/>
          <a:p>
            <a:r>
              <a:rPr lang="fr-CA" sz="36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Demande maïs américain</a:t>
            </a:r>
            <a:endParaRPr lang="fr-CA" sz="3600" b="1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12192000" cy="365125"/>
          </a:xfrm>
          <a:solidFill>
            <a:schemeClr val="accent1">
              <a:lumMod val="50000"/>
            </a:schemeClr>
          </a:solidFill>
        </p:spPr>
        <p:txBody>
          <a:bodyPr/>
          <a:lstStyle/>
          <a:p>
            <a:endParaRPr lang="fr-C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8" name="Connecteur droit 7"/>
          <p:cNvCxnSpPr/>
          <p:nvPr/>
        </p:nvCxnSpPr>
        <p:spPr>
          <a:xfrm>
            <a:off x="838200" y="1195646"/>
            <a:ext cx="10515599" cy="18662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43" b="17969"/>
          <a:stretch/>
        </p:blipFill>
        <p:spPr>
          <a:xfrm>
            <a:off x="10659439" y="5981322"/>
            <a:ext cx="1388719" cy="511551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1343608"/>
            <a:ext cx="6252982" cy="4637714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7183390" y="3605504"/>
            <a:ext cx="4669993" cy="920206"/>
          </a:xfrm>
          <a:prstGeom prst="wedgeRectCallout">
            <a:avLst>
              <a:gd name="adj1" fmla="val -68105"/>
              <a:gd name="adj2" fmla="val 9017"/>
            </a:avLst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Exportations revue en hausse</a:t>
            </a:r>
          </a:p>
          <a:p>
            <a:pPr algn="ctr"/>
            <a:r>
              <a:rPr lang="fr-CA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Record prévu à 2,65 milliards de bu</a:t>
            </a:r>
          </a:p>
          <a:p>
            <a:pPr algn="ctr"/>
            <a:r>
              <a:rPr lang="fr-CA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hausse de 49% sur un an</a:t>
            </a:r>
            <a:endParaRPr lang="fr-CA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73444" y="4065606"/>
            <a:ext cx="4669993" cy="954449"/>
          </a:xfrm>
          <a:prstGeom prst="wedgeRectCallout">
            <a:avLst>
              <a:gd name="adj1" fmla="val 62042"/>
              <a:gd name="adj2" fmla="val 8943"/>
            </a:avLst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Stocks de fin à 1,702 milliards de bu</a:t>
            </a:r>
          </a:p>
          <a:p>
            <a:pPr algn="ctr"/>
            <a:r>
              <a:rPr lang="fr-CA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Possible </a:t>
            </a:r>
            <a:r>
              <a:rPr lang="fr-CA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révisions à la hausse à </a:t>
            </a:r>
            <a:r>
              <a:rPr lang="fr-CA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venir</a:t>
            </a:r>
          </a:p>
          <a:p>
            <a:pPr algn="ctr"/>
            <a:r>
              <a:rPr lang="fr-CA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hausse de prix freine les acheteurs</a:t>
            </a:r>
            <a:endParaRPr lang="fr-CA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183390" y="1678154"/>
            <a:ext cx="4669993" cy="627066"/>
          </a:xfrm>
          <a:prstGeom prst="wedgeRectCallout">
            <a:avLst>
              <a:gd name="adj1" fmla="val -73589"/>
              <a:gd name="adj2" fmla="val 295344"/>
            </a:avLst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Production éthanol 5.05 milliards de bu</a:t>
            </a:r>
          </a:p>
          <a:p>
            <a:pPr algn="ctr"/>
            <a:r>
              <a:rPr lang="fr-CA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hausse de 4% sur un an</a:t>
            </a:r>
            <a:endParaRPr lang="fr-CA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6281812" y="6570934"/>
            <a:ext cx="16281812" cy="209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641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3673</TotalTime>
  <Words>298</Words>
  <Application>Microsoft Office PowerPoint</Application>
  <PresentationFormat>Grand écran</PresentationFormat>
  <Paragraphs>48</Paragraphs>
  <Slides>6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Tahoma</vt:lpstr>
      <vt:lpstr>Thème Office</vt:lpstr>
      <vt:lpstr>Présentation PowerPoint</vt:lpstr>
      <vt:lpstr>Demande maïs américain</vt:lpstr>
      <vt:lpstr>Production américaine d’éthanol</vt:lpstr>
      <vt:lpstr>Demande maïs américain</vt:lpstr>
      <vt:lpstr>Exportations maïs américain</vt:lpstr>
      <vt:lpstr>Demande maïs américain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Fournier</dc:creator>
  <cp:lastModifiedBy>Eric Fournier</cp:lastModifiedBy>
  <cp:revision>121</cp:revision>
  <dcterms:created xsi:type="dcterms:W3CDTF">2020-04-16T00:23:49Z</dcterms:created>
  <dcterms:modified xsi:type="dcterms:W3CDTF">2020-12-02T12:40:59Z</dcterms:modified>
</cp:coreProperties>
</file>